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0FF"/>
    <a:srgbClr val="EAD58F"/>
    <a:srgbClr val="FEF0BF"/>
    <a:srgbClr val="FFFE48"/>
    <a:srgbClr val="ADF0F2"/>
    <a:srgbClr val="DCF9EF"/>
    <a:srgbClr val="FEF5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047"/>
    <p:restoredTop sz="94681"/>
  </p:normalViewPr>
  <p:slideViewPr>
    <p:cSldViewPr snapToGrid="0" snapToObjects="1" showGuides="1">
      <p:cViewPr>
        <p:scale>
          <a:sx n="66" d="100"/>
          <a:sy n="66" d="100"/>
        </p:scale>
        <p:origin x="-150" y="-5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3073C0-E489-428F-9D71-6B6B0C104EB0}" type="datetimeFigureOut">
              <a:rPr lang="en-US" smtClean="0"/>
              <a:t>5/4/2020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711126-CDD7-44F8-90F1-4ECD5F8D58D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7711126-CDD7-44F8-90F1-4ECD5F8D58D4}"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1561B9-29D3-F245-887E-775E254CDB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0102736B-1650-3843-A122-D923934BAF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4BED4DFA-11F4-A741-AB9A-38BA33ADF6E4}"/>
              </a:ext>
            </a:extLst>
          </p:cNvPr>
          <p:cNvSpPr>
            <a:spLocks noGrp="1"/>
          </p:cNvSpPr>
          <p:nvPr>
            <p:ph type="dt" sz="half" idx="10"/>
          </p:nvPr>
        </p:nvSpPr>
        <p:spPr/>
        <p:txBody>
          <a:bodyPr/>
          <a:lstStyle/>
          <a:p>
            <a:fld id="{85BC7C49-22AC-FC41-95BB-A12C69F97CB8}" type="datetimeFigureOut">
              <a:rPr lang="en-US" smtClean="0"/>
              <a:pPr/>
              <a:t>5/4/2020</a:t>
            </a:fld>
            <a:endParaRPr lang="en-US"/>
          </a:p>
        </p:txBody>
      </p:sp>
      <p:sp>
        <p:nvSpPr>
          <p:cNvPr id="5" name="Footer Placeholder 4">
            <a:extLst>
              <a:ext uri="{FF2B5EF4-FFF2-40B4-BE49-F238E27FC236}">
                <a16:creationId xmlns="" xmlns:a16="http://schemas.microsoft.com/office/drawing/2014/main" id="{0734CD57-F064-2A41-AB6A-7E1BCD7CCD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ED75520E-0A6A-7F4B-A05E-BC349C55082D}"/>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 xmlns:p14="http://schemas.microsoft.com/office/powerpoint/2010/main" val="4224303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2EBBF3-CE91-B348-AF0E-DE15D69012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1A35EF50-F15C-BC48-8EB5-FB26A6169C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73B137B-D24C-6243-B33D-6FABB5E716BE}"/>
              </a:ext>
            </a:extLst>
          </p:cNvPr>
          <p:cNvSpPr>
            <a:spLocks noGrp="1"/>
          </p:cNvSpPr>
          <p:nvPr>
            <p:ph type="dt" sz="half" idx="10"/>
          </p:nvPr>
        </p:nvSpPr>
        <p:spPr/>
        <p:txBody>
          <a:bodyPr/>
          <a:lstStyle/>
          <a:p>
            <a:fld id="{85BC7C49-22AC-FC41-95BB-A12C69F97CB8}" type="datetimeFigureOut">
              <a:rPr lang="en-US" smtClean="0"/>
              <a:pPr/>
              <a:t>5/4/2020</a:t>
            </a:fld>
            <a:endParaRPr lang="en-US"/>
          </a:p>
        </p:txBody>
      </p:sp>
      <p:sp>
        <p:nvSpPr>
          <p:cNvPr id="5" name="Footer Placeholder 4">
            <a:extLst>
              <a:ext uri="{FF2B5EF4-FFF2-40B4-BE49-F238E27FC236}">
                <a16:creationId xmlns="" xmlns:a16="http://schemas.microsoft.com/office/drawing/2014/main" id="{20ED13AF-FD62-CA40-8DC0-0D2E980217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1B38AC5-C4C2-7343-AE17-EF1956B889EE}"/>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 xmlns:p14="http://schemas.microsoft.com/office/powerpoint/2010/main" val="3410362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3D2DD4-A1A6-3540-9DF5-579BB22D42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DA6A22E6-BA8B-404D-BB7C-0E84BCDB01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9A372793-0B48-F14A-A11A-EC9F1B2963DF}"/>
              </a:ext>
            </a:extLst>
          </p:cNvPr>
          <p:cNvSpPr>
            <a:spLocks noGrp="1"/>
          </p:cNvSpPr>
          <p:nvPr>
            <p:ph type="dt" sz="half" idx="10"/>
          </p:nvPr>
        </p:nvSpPr>
        <p:spPr/>
        <p:txBody>
          <a:bodyPr/>
          <a:lstStyle/>
          <a:p>
            <a:fld id="{85BC7C49-22AC-FC41-95BB-A12C69F97CB8}" type="datetimeFigureOut">
              <a:rPr lang="en-US" smtClean="0"/>
              <a:pPr/>
              <a:t>5/4/2020</a:t>
            </a:fld>
            <a:endParaRPr lang="en-US"/>
          </a:p>
        </p:txBody>
      </p:sp>
      <p:sp>
        <p:nvSpPr>
          <p:cNvPr id="5" name="Footer Placeholder 4">
            <a:extLst>
              <a:ext uri="{FF2B5EF4-FFF2-40B4-BE49-F238E27FC236}">
                <a16:creationId xmlns="" xmlns:a16="http://schemas.microsoft.com/office/drawing/2014/main" id="{FF4531C2-D880-0248-A412-10B6D6B4D9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F56A39FA-B13B-6944-AF3D-99A6D005C995}"/>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 xmlns:p14="http://schemas.microsoft.com/office/powerpoint/2010/main" val="1684899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7B622C-62A2-2E40-ABCC-5879771255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D9A5B49E-5535-E147-9350-5D68079D3D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7AD246BF-F88E-0E4E-A9E2-184835BF76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59C453FB-FF7E-AB4F-B809-3D09656A04D3}"/>
              </a:ext>
            </a:extLst>
          </p:cNvPr>
          <p:cNvSpPr>
            <a:spLocks noGrp="1"/>
          </p:cNvSpPr>
          <p:nvPr>
            <p:ph type="dt" sz="half" idx="10"/>
          </p:nvPr>
        </p:nvSpPr>
        <p:spPr/>
        <p:txBody>
          <a:bodyPr/>
          <a:lstStyle/>
          <a:p>
            <a:fld id="{85BC7C49-22AC-FC41-95BB-A12C69F97CB8}" type="datetimeFigureOut">
              <a:rPr lang="en-US" smtClean="0"/>
              <a:pPr/>
              <a:t>5/4/2020</a:t>
            </a:fld>
            <a:endParaRPr lang="en-US"/>
          </a:p>
        </p:txBody>
      </p:sp>
      <p:sp>
        <p:nvSpPr>
          <p:cNvPr id="6" name="Footer Placeholder 5">
            <a:extLst>
              <a:ext uri="{FF2B5EF4-FFF2-40B4-BE49-F238E27FC236}">
                <a16:creationId xmlns="" xmlns:a16="http://schemas.microsoft.com/office/drawing/2014/main" id="{74CC7BB3-D848-934C-A83D-3DFE13FA70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E2F45BE1-5DED-CA4C-8A54-BBD335075BAC}"/>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 xmlns:p14="http://schemas.microsoft.com/office/powerpoint/2010/main" val="4230674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398817-F7D5-3B4B-88F5-81EE874E354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E594F9A7-1EA2-C44E-A86D-205A8907C7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89991D33-EB43-6D45-A48E-B3DB194A00A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103FF1AA-B448-5C40-A4EA-5EDAD70DA1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DD530C2D-7F4A-D04F-966F-24C7069C7F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3B99FF79-CF86-D14D-85E5-07FD6828BD1C}"/>
              </a:ext>
            </a:extLst>
          </p:cNvPr>
          <p:cNvSpPr>
            <a:spLocks noGrp="1"/>
          </p:cNvSpPr>
          <p:nvPr>
            <p:ph type="dt" sz="half" idx="10"/>
          </p:nvPr>
        </p:nvSpPr>
        <p:spPr/>
        <p:txBody>
          <a:bodyPr/>
          <a:lstStyle/>
          <a:p>
            <a:fld id="{85BC7C49-22AC-FC41-95BB-A12C69F97CB8}" type="datetimeFigureOut">
              <a:rPr lang="en-US" smtClean="0"/>
              <a:pPr/>
              <a:t>5/4/2020</a:t>
            </a:fld>
            <a:endParaRPr lang="en-US"/>
          </a:p>
        </p:txBody>
      </p:sp>
      <p:sp>
        <p:nvSpPr>
          <p:cNvPr id="8" name="Footer Placeholder 7">
            <a:extLst>
              <a:ext uri="{FF2B5EF4-FFF2-40B4-BE49-F238E27FC236}">
                <a16:creationId xmlns="" xmlns:a16="http://schemas.microsoft.com/office/drawing/2014/main" id="{FD437F30-B508-294B-91D5-F780D08A4C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8852FECB-7D9F-B249-A571-354C121A8D94}"/>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 xmlns:p14="http://schemas.microsoft.com/office/powerpoint/2010/main" val="4221643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7AC3DD-8244-5B4C-8776-F21116B7D6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AE1A4260-5FE8-4444-BC18-16A661864DCE}"/>
              </a:ext>
            </a:extLst>
          </p:cNvPr>
          <p:cNvSpPr>
            <a:spLocks noGrp="1"/>
          </p:cNvSpPr>
          <p:nvPr>
            <p:ph type="dt" sz="half" idx="10"/>
          </p:nvPr>
        </p:nvSpPr>
        <p:spPr/>
        <p:txBody>
          <a:bodyPr/>
          <a:lstStyle/>
          <a:p>
            <a:fld id="{85BC7C49-22AC-FC41-95BB-A12C69F97CB8}" type="datetimeFigureOut">
              <a:rPr lang="en-US" smtClean="0"/>
              <a:pPr/>
              <a:t>5/4/2020</a:t>
            </a:fld>
            <a:endParaRPr lang="en-US"/>
          </a:p>
        </p:txBody>
      </p:sp>
      <p:sp>
        <p:nvSpPr>
          <p:cNvPr id="4" name="Footer Placeholder 3">
            <a:extLst>
              <a:ext uri="{FF2B5EF4-FFF2-40B4-BE49-F238E27FC236}">
                <a16:creationId xmlns="" xmlns:a16="http://schemas.microsoft.com/office/drawing/2014/main" id="{B8E1BA2E-0505-6E4E-A6D0-67C32F2B03D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3DF7FEC4-EEA4-544F-A0A9-A5A4A7FB777C}"/>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 xmlns:p14="http://schemas.microsoft.com/office/powerpoint/2010/main" val="762101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ACBAFE19-AEC5-5B4F-B1A8-1F93E03AA254}"/>
              </a:ext>
            </a:extLst>
          </p:cNvPr>
          <p:cNvSpPr>
            <a:spLocks noGrp="1"/>
          </p:cNvSpPr>
          <p:nvPr>
            <p:ph type="dt" sz="half" idx="10"/>
          </p:nvPr>
        </p:nvSpPr>
        <p:spPr/>
        <p:txBody>
          <a:bodyPr/>
          <a:lstStyle/>
          <a:p>
            <a:fld id="{85BC7C49-22AC-FC41-95BB-A12C69F97CB8}" type="datetimeFigureOut">
              <a:rPr lang="en-US" smtClean="0"/>
              <a:pPr/>
              <a:t>5/4/2020</a:t>
            </a:fld>
            <a:endParaRPr lang="en-US"/>
          </a:p>
        </p:txBody>
      </p:sp>
      <p:sp>
        <p:nvSpPr>
          <p:cNvPr id="3" name="Footer Placeholder 2">
            <a:extLst>
              <a:ext uri="{FF2B5EF4-FFF2-40B4-BE49-F238E27FC236}">
                <a16:creationId xmlns="" xmlns:a16="http://schemas.microsoft.com/office/drawing/2014/main" id="{0BF4C11F-A0F9-4545-9A57-E93A00FE5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721EA78E-068A-FB4C-B771-4FE0E6B99E18}"/>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 xmlns:p14="http://schemas.microsoft.com/office/powerpoint/2010/main" val="3518187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DB87CD-5353-AA48-BCF9-07AF560628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299FC73A-2CEA-DB43-9019-6B21589351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A7E93A93-0310-724A-81E7-312B76E6E9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62EE8CB9-12AF-0E4D-9424-FCD29A36CD5A}"/>
              </a:ext>
            </a:extLst>
          </p:cNvPr>
          <p:cNvSpPr>
            <a:spLocks noGrp="1"/>
          </p:cNvSpPr>
          <p:nvPr>
            <p:ph type="dt" sz="half" idx="10"/>
          </p:nvPr>
        </p:nvSpPr>
        <p:spPr/>
        <p:txBody>
          <a:bodyPr/>
          <a:lstStyle/>
          <a:p>
            <a:fld id="{85BC7C49-22AC-FC41-95BB-A12C69F97CB8}" type="datetimeFigureOut">
              <a:rPr lang="en-US" smtClean="0"/>
              <a:pPr/>
              <a:t>5/4/2020</a:t>
            </a:fld>
            <a:endParaRPr lang="en-US"/>
          </a:p>
        </p:txBody>
      </p:sp>
      <p:sp>
        <p:nvSpPr>
          <p:cNvPr id="6" name="Footer Placeholder 5">
            <a:extLst>
              <a:ext uri="{FF2B5EF4-FFF2-40B4-BE49-F238E27FC236}">
                <a16:creationId xmlns="" xmlns:a16="http://schemas.microsoft.com/office/drawing/2014/main" id="{F7293BF6-1110-0F42-8550-A0AC76F835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FFB5FA90-C458-8E42-BE78-7B59600FD1DB}"/>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 xmlns:p14="http://schemas.microsoft.com/office/powerpoint/2010/main" val="3300329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5E209D-E492-B947-A928-6DA175AC3E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03882C56-243A-104B-979E-7E209D9B86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B57BF2F4-3025-0643-8DFF-6571204E9D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1E6C0989-3998-5144-BBE0-BD41EC3B86B3}"/>
              </a:ext>
            </a:extLst>
          </p:cNvPr>
          <p:cNvSpPr>
            <a:spLocks noGrp="1"/>
          </p:cNvSpPr>
          <p:nvPr>
            <p:ph type="dt" sz="half" idx="10"/>
          </p:nvPr>
        </p:nvSpPr>
        <p:spPr/>
        <p:txBody>
          <a:bodyPr/>
          <a:lstStyle/>
          <a:p>
            <a:fld id="{85BC7C49-22AC-FC41-95BB-A12C69F97CB8}" type="datetimeFigureOut">
              <a:rPr lang="en-US" smtClean="0"/>
              <a:pPr/>
              <a:t>5/4/2020</a:t>
            </a:fld>
            <a:endParaRPr lang="en-US"/>
          </a:p>
        </p:txBody>
      </p:sp>
      <p:sp>
        <p:nvSpPr>
          <p:cNvPr id="6" name="Footer Placeholder 5">
            <a:extLst>
              <a:ext uri="{FF2B5EF4-FFF2-40B4-BE49-F238E27FC236}">
                <a16:creationId xmlns="" xmlns:a16="http://schemas.microsoft.com/office/drawing/2014/main" id="{9EEC4201-46F0-7D44-88DF-05B8C78B7A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C1C78BF9-5D94-884C-96CD-B0DA38666117}"/>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 xmlns:p14="http://schemas.microsoft.com/office/powerpoint/2010/main" val="2866161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7F302A9-3FEC-684F-B642-154E4CA625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81498936-9810-ED48-B230-4D7B9DAA6A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90AD51F9-BDD5-3A44-82D5-D386144921F0}"/>
              </a:ext>
            </a:extLst>
          </p:cNvPr>
          <p:cNvSpPr>
            <a:spLocks noGrp="1"/>
          </p:cNvSpPr>
          <p:nvPr>
            <p:ph type="dt" sz="half" idx="10"/>
          </p:nvPr>
        </p:nvSpPr>
        <p:spPr/>
        <p:txBody>
          <a:bodyPr/>
          <a:lstStyle/>
          <a:p>
            <a:fld id="{85BC7C49-22AC-FC41-95BB-A12C69F97CB8}" type="datetimeFigureOut">
              <a:rPr lang="en-US" smtClean="0"/>
              <a:pPr/>
              <a:t>5/4/2020</a:t>
            </a:fld>
            <a:endParaRPr lang="en-US"/>
          </a:p>
        </p:txBody>
      </p:sp>
      <p:sp>
        <p:nvSpPr>
          <p:cNvPr id="5" name="Footer Placeholder 4">
            <a:extLst>
              <a:ext uri="{FF2B5EF4-FFF2-40B4-BE49-F238E27FC236}">
                <a16:creationId xmlns="" xmlns:a16="http://schemas.microsoft.com/office/drawing/2014/main" id="{5525A213-48CE-C344-86AB-DEF29146B9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87014A90-EBB7-CA45-AB79-C8625AE48FD8}"/>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 xmlns:p14="http://schemas.microsoft.com/office/powerpoint/2010/main" val="1150867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E148778B-8B33-F949-85F9-2D0A84B5193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EC910196-BFCF-1048-AB6C-11F16A8D0AA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30B7EEE5-CA52-434F-90F0-7674FE43BA0A}"/>
              </a:ext>
            </a:extLst>
          </p:cNvPr>
          <p:cNvSpPr>
            <a:spLocks noGrp="1"/>
          </p:cNvSpPr>
          <p:nvPr>
            <p:ph type="dt" sz="half" idx="10"/>
          </p:nvPr>
        </p:nvSpPr>
        <p:spPr/>
        <p:txBody>
          <a:bodyPr/>
          <a:lstStyle/>
          <a:p>
            <a:fld id="{85BC7C49-22AC-FC41-95BB-A12C69F97CB8}" type="datetimeFigureOut">
              <a:rPr lang="en-US" smtClean="0"/>
              <a:pPr/>
              <a:t>5/4/2020</a:t>
            </a:fld>
            <a:endParaRPr lang="en-US"/>
          </a:p>
        </p:txBody>
      </p:sp>
      <p:sp>
        <p:nvSpPr>
          <p:cNvPr id="5" name="Footer Placeholder 4">
            <a:extLst>
              <a:ext uri="{FF2B5EF4-FFF2-40B4-BE49-F238E27FC236}">
                <a16:creationId xmlns="" xmlns:a16="http://schemas.microsoft.com/office/drawing/2014/main" id="{40110E9D-49A4-9943-A191-9ACEE30222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8642E342-E175-334F-9871-3BD5CF4E076B}"/>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 xmlns:p14="http://schemas.microsoft.com/office/powerpoint/2010/main" val="3314221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alpha val="4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2527F6FB-43AB-7744-93DA-6903E5B8E0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0C964706-192E-894C-960C-43CC608A1F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BEA8C45D-A0BC-D147-964B-28FD8953C8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BC7C49-22AC-FC41-95BB-A12C69F97CB8}" type="datetimeFigureOut">
              <a:rPr lang="en-US" smtClean="0"/>
              <a:pPr/>
              <a:t>5/4/2020</a:t>
            </a:fld>
            <a:endParaRPr lang="en-US"/>
          </a:p>
        </p:txBody>
      </p:sp>
      <p:sp>
        <p:nvSpPr>
          <p:cNvPr id="5" name="Footer Placeholder 4">
            <a:extLst>
              <a:ext uri="{FF2B5EF4-FFF2-40B4-BE49-F238E27FC236}">
                <a16:creationId xmlns="" xmlns:a16="http://schemas.microsoft.com/office/drawing/2014/main" id="{63895A7F-5D58-6049-B05E-BDE6B3FEED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11F3485D-B714-4442-863D-23B73E061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23CDF4-51FE-6E45-9C9A-735F3C6747C3}" type="slidenum">
              <a:rPr lang="en-US" smtClean="0"/>
              <a:pPr/>
              <a:t>‹#›</a:t>
            </a:fld>
            <a:endParaRPr lang="en-US"/>
          </a:p>
        </p:txBody>
      </p:sp>
    </p:spTree>
    <p:extLst>
      <p:ext uri="{BB962C8B-B14F-4D97-AF65-F5344CB8AC3E}">
        <p14:creationId xmlns="" xmlns:p14="http://schemas.microsoft.com/office/powerpoint/2010/main" val="4199085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dibels.uoregon.edu/"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DDAC250D-2411-3042-88D8-EFB4C39DE078}"/>
              </a:ext>
            </a:extLst>
          </p:cNvPr>
          <p:cNvSpPr txBox="1"/>
          <p:nvPr/>
        </p:nvSpPr>
        <p:spPr>
          <a:xfrm>
            <a:off x="0" y="18566"/>
            <a:ext cx="12191999" cy="338554"/>
          </a:xfrm>
          <a:prstGeom prst="rect">
            <a:avLst/>
          </a:prstGeom>
          <a:noFill/>
        </p:spPr>
        <p:txBody>
          <a:bodyPr wrap="square" rtlCol="0">
            <a:spAutoFit/>
          </a:bodyPr>
          <a:lstStyle/>
          <a:p>
            <a:pPr algn="ctr"/>
            <a:r>
              <a:rPr lang="en-US" sz="1600" b="1" dirty="0" smtClean="0">
                <a:solidFill>
                  <a:srgbClr val="0050FF"/>
                </a:solidFill>
                <a:latin typeface="Times New Roman" pitchFamily="18" charset="0"/>
                <a:cs typeface="Times New Roman" pitchFamily="18" charset="0"/>
              </a:rPr>
              <a:t>Instructional/ Management Intervention to Improve Student learning</a:t>
            </a:r>
            <a:endParaRPr lang="en-US" sz="1600" b="1" dirty="0">
              <a:solidFill>
                <a:srgbClr val="0050FF"/>
              </a:solidFill>
              <a:latin typeface="Times New Roman" pitchFamily="18" charset="0"/>
              <a:cs typeface="Times New Roman" pitchFamily="18" charset="0"/>
            </a:endParaRPr>
          </a:p>
        </p:txBody>
      </p:sp>
      <p:sp>
        <p:nvSpPr>
          <p:cNvPr id="3" name="TextBox 2">
            <a:extLst>
              <a:ext uri="{FF2B5EF4-FFF2-40B4-BE49-F238E27FC236}">
                <a16:creationId xmlns="" xmlns:a16="http://schemas.microsoft.com/office/drawing/2014/main" id="{828B67DD-082B-074D-BE0C-1D8F24A9379E}"/>
              </a:ext>
            </a:extLst>
          </p:cNvPr>
          <p:cNvSpPr txBox="1"/>
          <p:nvPr/>
        </p:nvSpPr>
        <p:spPr>
          <a:xfrm>
            <a:off x="522514" y="650309"/>
            <a:ext cx="2277836" cy="5386090"/>
          </a:xfrm>
          <a:prstGeom prst="rect">
            <a:avLst/>
          </a:prstGeom>
          <a:solidFill>
            <a:srgbClr val="FFFE48">
              <a:alpha val="25882"/>
            </a:srgbClr>
          </a:solidFill>
        </p:spPr>
        <p:txBody>
          <a:bodyPr wrap="square" rtlCol="0">
            <a:spAutoFit/>
          </a:bodyPr>
          <a:lstStyle/>
          <a:p>
            <a:pPr algn="just"/>
            <a:r>
              <a:rPr lang="en-US" sz="800" b="1" dirty="0" smtClean="0">
                <a:solidFill>
                  <a:srgbClr val="0050FF"/>
                </a:solidFill>
                <a:latin typeface="Times New Roman" pitchFamily="18" charset="0"/>
                <a:cs typeface="Times New Roman" pitchFamily="18" charset="0"/>
              </a:rPr>
              <a:t>Introduction</a:t>
            </a:r>
          </a:p>
          <a:p>
            <a:r>
              <a:rPr lang="en-US" sz="800" dirty="0" smtClean="0">
                <a:latin typeface="Times New Roman" pitchFamily="18" charset="0"/>
                <a:cs typeface="Times New Roman" pitchFamily="18" charset="0"/>
              </a:rPr>
              <a:t>After assessing the learner, the main goal of this study is to do an intervention that will help in finding about what the student is struggling with. Improving  </a:t>
            </a:r>
            <a:r>
              <a:rPr lang="en-US" sz="800" dirty="0" smtClean="0">
                <a:latin typeface="Times New Roman" pitchFamily="18" charset="0"/>
                <a:cs typeface="Times New Roman" pitchFamily="18" charset="0"/>
              </a:rPr>
              <a:t>students  learning takes place at every stage in the achievement and learning process. However, student’s learning is driven by many factors from school environment or external rewards to student’s personal interests and goals. </a:t>
            </a:r>
            <a:r>
              <a:rPr lang="en-US" sz="800" dirty="0" smtClean="0">
                <a:latin typeface="Times New Roman" pitchFamily="18" charset="0"/>
                <a:cs typeface="Times New Roman" pitchFamily="18" charset="0"/>
              </a:rPr>
              <a:t>Thi</a:t>
            </a:r>
            <a:r>
              <a:rPr lang="en-US" sz="800" dirty="0" smtClean="0">
                <a:latin typeface="Times New Roman" pitchFamily="18" charset="0"/>
                <a:cs typeface="Times New Roman" pitchFamily="18" charset="0"/>
              </a:rPr>
              <a:t>s paper is focused on effective strategies that have been selected to help student overcome the problem. This case will introduce strategies that have been used with the learner to help motivate student and improve their learning of English language. </a:t>
            </a:r>
            <a:r>
              <a:rPr lang="en-US" sz="800" dirty="0" smtClean="0">
                <a:latin typeface="Times New Roman" pitchFamily="18" charset="0"/>
                <a:cs typeface="Times New Roman" pitchFamily="18" charset="0"/>
              </a:rPr>
              <a:t>The </a:t>
            </a:r>
            <a:r>
              <a:rPr lang="en-US" sz="800" dirty="0" smtClean="0">
                <a:latin typeface="Times New Roman" pitchFamily="18" charset="0"/>
                <a:cs typeface="Times New Roman" pitchFamily="18" charset="0"/>
              </a:rPr>
              <a:t>main </a:t>
            </a:r>
            <a:r>
              <a:rPr lang="en-US" sz="800" dirty="0" smtClean="0">
                <a:latin typeface="Times New Roman" pitchFamily="18" charset="0"/>
                <a:cs typeface="Times New Roman" pitchFamily="18" charset="0"/>
              </a:rPr>
              <a:t>reason for choosing this topic is that </a:t>
            </a:r>
            <a:r>
              <a:rPr lang="en-US" sz="800" dirty="0" smtClean="0">
                <a:latin typeface="Times New Roman" pitchFamily="18" charset="0"/>
                <a:cs typeface="Times New Roman" pitchFamily="18" charset="0"/>
              </a:rPr>
              <a:t>is </a:t>
            </a:r>
            <a:r>
              <a:rPr lang="en-US" sz="800" dirty="0" smtClean="0">
                <a:latin typeface="Times New Roman" pitchFamily="18" charset="0"/>
                <a:cs typeface="Times New Roman" pitchFamily="18" charset="0"/>
              </a:rPr>
              <a:t>that; </a:t>
            </a:r>
            <a:r>
              <a:rPr lang="en-US" sz="800" dirty="0" smtClean="0">
                <a:latin typeface="Times New Roman" pitchFamily="18" charset="0"/>
                <a:cs typeface="Times New Roman" pitchFamily="18" charset="0"/>
              </a:rPr>
              <a:t>the </a:t>
            </a:r>
            <a:r>
              <a:rPr lang="en-US" sz="800" dirty="0" smtClean="0">
                <a:latin typeface="Times New Roman" pitchFamily="18" charset="0"/>
                <a:cs typeface="Times New Roman" pitchFamily="18" charset="0"/>
              </a:rPr>
              <a:t>instructional/management interventions </a:t>
            </a:r>
            <a:r>
              <a:rPr lang="en-US" sz="800" dirty="0" smtClean="0">
                <a:latin typeface="Times New Roman" pitchFamily="18" charset="0"/>
                <a:cs typeface="Times New Roman" pitchFamily="18" charset="0"/>
              </a:rPr>
              <a:t>are important in improving </a:t>
            </a:r>
            <a:r>
              <a:rPr lang="en-US" sz="800" dirty="0" smtClean="0">
                <a:latin typeface="Times New Roman" pitchFamily="18" charset="0"/>
                <a:cs typeface="Times New Roman" pitchFamily="18" charset="0"/>
              </a:rPr>
              <a:t>student </a:t>
            </a:r>
            <a:r>
              <a:rPr lang="en-US" sz="800" dirty="0" smtClean="0">
                <a:latin typeface="Times New Roman" pitchFamily="18" charset="0"/>
                <a:cs typeface="Times New Roman" pitchFamily="18" charset="0"/>
              </a:rPr>
              <a:t>learning. Also, motivating learners </a:t>
            </a:r>
            <a:r>
              <a:rPr lang="en-US" sz="800" dirty="0" smtClean="0">
                <a:latin typeface="Times New Roman" pitchFamily="18" charset="0"/>
                <a:cs typeface="Times New Roman" pitchFamily="18" charset="0"/>
              </a:rPr>
              <a:t>is essential because these motivational interventions are often used everywhere. Besides, this case study can assist teachers in choosing effective strategies to help group of learners struggling with learning by improving their learning. </a:t>
            </a:r>
          </a:p>
          <a:p>
            <a:endParaRPr lang="en-US" sz="800" dirty="0" smtClean="0">
              <a:latin typeface="Times New Roman" pitchFamily="18" charset="0"/>
              <a:cs typeface="Times New Roman" pitchFamily="18" charset="0"/>
            </a:endParaRPr>
          </a:p>
          <a:p>
            <a:pPr algn="just"/>
            <a:endParaRPr lang="en-US" sz="800" b="1" dirty="0">
              <a:solidFill>
                <a:srgbClr val="0050FF"/>
              </a:solidFill>
              <a:latin typeface="Times New Roman" pitchFamily="18" charset="0"/>
              <a:cs typeface="Times New Roman" pitchFamily="18" charset="0"/>
            </a:endParaRPr>
          </a:p>
          <a:p>
            <a:pPr algn="just"/>
            <a:endParaRPr lang="en-US" sz="800" b="1" dirty="0">
              <a:solidFill>
                <a:srgbClr val="0050FF"/>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p:txBody>
      </p:sp>
      <p:sp>
        <p:nvSpPr>
          <p:cNvPr id="4" name="TextBox 3">
            <a:extLst>
              <a:ext uri="{FF2B5EF4-FFF2-40B4-BE49-F238E27FC236}">
                <a16:creationId xmlns="" xmlns:a16="http://schemas.microsoft.com/office/drawing/2014/main" id="{9A1BE936-13DE-5E4B-8956-EE131E6C5C20}"/>
              </a:ext>
            </a:extLst>
          </p:cNvPr>
          <p:cNvSpPr txBox="1"/>
          <p:nvPr/>
        </p:nvSpPr>
        <p:spPr>
          <a:xfrm>
            <a:off x="522513" y="3505201"/>
            <a:ext cx="3033487" cy="7109639"/>
          </a:xfrm>
          <a:prstGeom prst="rect">
            <a:avLst/>
          </a:prstGeom>
          <a:solidFill>
            <a:srgbClr val="EAD58F">
              <a:alpha val="45882"/>
            </a:srgbClr>
          </a:solidFill>
          <a:ln>
            <a:solidFill>
              <a:srgbClr val="FEF0BF"/>
            </a:solidFill>
          </a:ln>
        </p:spPr>
        <p:txBody>
          <a:bodyPr wrap="square" rtlCol="0">
            <a:spAutoFit/>
          </a:bodyPr>
          <a:lstStyle/>
          <a:p>
            <a:pPr algn="just"/>
            <a:r>
              <a:rPr lang="en-US" sz="800" b="1" dirty="0">
                <a:solidFill>
                  <a:srgbClr val="0050FF"/>
                </a:solidFill>
                <a:latin typeface="Times New Roman" pitchFamily="18" charset="0"/>
                <a:cs typeface="Times New Roman" pitchFamily="18" charset="0"/>
              </a:rPr>
              <a:t>Literature </a:t>
            </a:r>
            <a:r>
              <a:rPr lang="en-US" sz="800" b="1" dirty="0" smtClean="0">
                <a:solidFill>
                  <a:srgbClr val="0050FF"/>
                </a:solidFill>
                <a:latin typeface="Times New Roman" pitchFamily="18" charset="0"/>
                <a:cs typeface="Times New Roman" pitchFamily="18" charset="0"/>
              </a:rPr>
              <a:t>Review</a:t>
            </a:r>
          </a:p>
          <a:p>
            <a:pPr algn="just"/>
            <a:r>
              <a:rPr lang="en-US" sz="800" dirty="0" smtClean="0">
                <a:latin typeface="Times New Roman" pitchFamily="18" charset="0"/>
                <a:cs typeface="Times New Roman" pitchFamily="18" charset="0"/>
              </a:rPr>
              <a:t>In this case we focused on very essential area involving motivating group of learners to improve their learning. The area that we chose was the ability to motivate group of learners to improve their learning skills. According </a:t>
            </a:r>
            <a:r>
              <a:rPr lang="en-US" sz="800" dirty="0" smtClean="0">
                <a:latin typeface="Times New Roman" pitchFamily="18" charset="0"/>
                <a:cs typeface="Times New Roman" pitchFamily="18" charset="0"/>
              </a:rPr>
              <a:t>to the study conducted by Lin-</a:t>
            </a:r>
            <a:r>
              <a:rPr lang="en-US" sz="800" dirty="0" err="1" smtClean="0">
                <a:latin typeface="Times New Roman" pitchFamily="18" charset="0"/>
                <a:cs typeface="Times New Roman" pitchFamily="18" charset="0"/>
              </a:rPr>
              <a:t>Siegler</a:t>
            </a:r>
            <a:r>
              <a:rPr lang="en-US" sz="800" dirty="0" smtClean="0">
                <a:latin typeface="Times New Roman" pitchFamily="18" charset="0"/>
                <a:cs typeface="Times New Roman" pitchFamily="18" charset="0"/>
              </a:rPr>
              <a:t> et al. (2016), the researchers examined the impact of story-based instruction students’ academic performance and motivation in science classes. The study findings showed that  student learning was improved by the participation in the struggle-story after the intervention. Besides, Duckworth et al. (2016) conducted a study on students’ theories on the most effective strategies in avoiding distracting activities during learning. The study results indicated that some of the strategies were seen by the students as most effective like improving learning by spending more hours learning. Additionally, </a:t>
            </a:r>
            <a:r>
              <a:rPr lang="en-US" sz="800" dirty="0" err="1" smtClean="0">
                <a:latin typeface="Times New Roman" pitchFamily="18" charset="0"/>
                <a:cs typeface="Times New Roman" pitchFamily="18" charset="0"/>
              </a:rPr>
              <a:t>Gehlbach</a:t>
            </a:r>
            <a:r>
              <a:rPr lang="en-US" sz="800" dirty="0" smtClean="0">
                <a:latin typeface="Times New Roman" pitchFamily="18" charset="0"/>
                <a:cs typeface="Times New Roman" pitchFamily="18" charset="0"/>
              </a:rPr>
              <a:t>  et al. (2016) conducted a study on social motivation and the impact of teacher-student relationship on students 'learning and motivation. The findings showed that student learning can be improved by a positive teacher-student relationship. Brady et al. (2016) performed a research to examine how the positive impact of values-affirmation intervention persist over time. the results showed that students views on themselves as having integrity, agency, and efficacy are key drivers of improving student learning through motivation. Furthermore, Yeager et al. (2016) conducted a research study on redesigning mindset interventions and their effect school context. The study findings indicated that larger scale interventions enhanced achieve net and learning in students. </a:t>
            </a:r>
          </a:p>
          <a:p>
            <a:pPr algn="just"/>
            <a:endParaRPr lang="en-US" sz="800" dirty="0" smtClean="0">
              <a:latin typeface="Times New Roman" pitchFamily="18" charset="0"/>
              <a:cs typeface="Times New Roman" pitchFamily="18" charset="0"/>
            </a:endParaRPr>
          </a:p>
          <a:p>
            <a:pPr algn="just"/>
            <a:endParaRPr lang="en-US" sz="800" dirty="0" smtClean="0">
              <a:latin typeface="Times New Roman" pitchFamily="18" charset="0"/>
              <a:cs typeface="Times New Roman" pitchFamily="18" charset="0"/>
            </a:endParaRPr>
          </a:p>
          <a:p>
            <a:pPr algn="just"/>
            <a:endParaRPr lang="en-US" sz="800" dirty="0" smtClean="0">
              <a:latin typeface="Times New Roman" pitchFamily="18" charset="0"/>
              <a:cs typeface="Times New Roman" pitchFamily="18" charset="0"/>
            </a:endParaRPr>
          </a:p>
          <a:p>
            <a:pPr algn="just"/>
            <a:endParaRPr lang="en-US" sz="800" dirty="0" smtClean="0">
              <a:latin typeface="Times New Roman" pitchFamily="18" charset="0"/>
              <a:cs typeface="Times New Roman" pitchFamily="18" charset="0"/>
            </a:endParaRPr>
          </a:p>
          <a:p>
            <a:pPr algn="just"/>
            <a:endParaRPr lang="en-US" sz="800" dirty="0" smtClean="0">
              <a:latin typeface="Times New Roman" pitchFamily="18" charset="0"/>
              <a:cs typeface="Times New Roman" pitchFamily="18" charset="0"/>
            </a:endParaRPr>
          </a:p>
          <a:p>
            <a:pPr algn="just"/>
            <a:endParaRPr lang="en-US" sz="800" dirty="0" smtClean="0">
              <a:latin typeface="Times New Roman" pitchFamily="18" charset="0"/>
              <a:cs typeface="Times New Roman" pitchFamily="18" charset="0"/>
            </a:endParaRPr>
          </a:p>
          <a:p>
            <a:pPr algn="just"/>
            <a:endParaRPr lang="en-US" sz="800" dirty="0" smtClean="0">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p:txBody>
      </p:sp>
      <p:sp>
        <p:nvSpPr>
          <p:cNvPr id="5" name="TextBox 4">
            <a:extLst>
              <a:ext uri="{FF2B5EF4-FFF2-40B4-BE49-F238E27FC236}">
                <a16:creationId xmlns="" xmlns:a16="http://schemas.microsoft.com/office/drawing/2014/main" id="{E4B2643C-D3F9-3D42-9C0D-F94C6CC6FB54}"/>
              </a:ext>
            </a:extLst>
          </p:cNvPr>
          <p:cNvSpPr txBox="1"/>
          <p:nvPr/>
        </p:nvSpPr>
        <p:spPr>
          <a:xfrm>
            <a:off x="3556000" y="357120"/>
            <a:ext cx="3548743" cy="11295400"/>
          </a:xfrm>
          <a:prstGeom prst="rect">
            <a:avLst/>
          </a:prstGeom>
          <a:solidFill>
            <a:schemeClr val="accent6">
              <a:lumMod val="20000"/>
              <a:lumOff val="80000"/>
            </a:schemeClr>
          </a:solidFill>
        </p:spPr>
        <p:txBody>
          <a:bodyPr wrap="square" rtlCol="0">
            <a:spAutoFit/>
          </a:bodyPr>
          <a:lstStyle/>
          <a:p>
            <a:pPr algn="just"/>
            <a:r>
              <a:rPr lang="en-US" sz="800" b="1" dirty="0" smtClean="0">
                <a:solidFill>
                  <a:srgbClr val="0050FF"/>
                </a:solidFill>
                <a:latin typeface="Times New Roman" pitchFamily="18" charset="0"/>
                <a:cs typeface="Times New Roman" pitchFamily="18" charset="0"/>
              </a:rPr>
              <a:t>Methodology</a:t>
            </a:r>
          </a:p>
          <a:p>
            <a:pPr algn="just"/>
            <a:r>
              <a:rPr lang="en-US" sz="800" b="1" dirty="0" smtClean="0">
                <a:solidFill>
                  <a:srgbClr val="0050FF"/>
                </a:solidFill>
                <a:latin typeface="Times New Roman" pitchFamily="18" charset="0"/>
                <a:cs typeface="Times New Roman" pitchFamily="18" charset="0"/>
              </a:rPr>
              <a:t>1) Learners:</a:t>
            </a:r>
            <a:endParaRPr lang="en-US" sz="800" b="1" dirty="0" smtClean="0">
              <a:solidFill>
                <a:srgbClr val="0050FF"/>
              </a:solidFill>
              <a:latin typeface="Times New Roman" pitchFamily="18" charset="0"/>
              <a:cs typeface="Times New Roman" pitchFamily="18" charset="0"/>
            </a:endParaRPr>
          </a:p>
          <a:p>
            <a:r>
              <a:rPr lang="en-US" sz="800" dirty="0" smtClean="0">
                <a:latin typeface="Times New Roman" pitchFamily="18" charset="0"/>
                <a:cs typeface="Times New Roman" pitchFamily="18" charset="0"/>
              </a:rPr>
              <a:t>Job, Grace, and George are young learners about 5 years old. The three learners are smart, active, and want to0 try or learn new things. The first language of the students is Arabic and they are in the First grade at Alshoroq public Kindergarten. The books the learners are choosing and the shows they are watching on TV improves their learning outside the school environment. Now the students can learn and are aware of some methods of learning for instance writing Arabic letters, and they like to pretend that they are reading at school</a:t>
            </a:r>
            <a:r>
              <a:rPr lang="en-US" sz="800" dirty="0" smtClean="0">
                <a:latin typeface="Times New Roman" pitchFamily="18" charset="0"/>
                <a:cs typeface="Times New Roman" pitchFamily="18" charset="0"/>
              </a:rPr>
              <a:t>. Job, Grace, and </a:t>
            </a:r>
            <a:r>
              <a:rPr lang="en-US" sz="800" dirty="0" smtClean="0">
                <a:latin typeface="Times New Roman" pitchFamily="18" charset="0"/>
                <a:cs typeface="Times New Roman" pitchFamily="18" charset="0"/>
              </a:rPr>
              <a:t>George school began with an English language program  for learners this year since January. The teacher work with </a:t>
            </a:r>
            <a:r>
              <a:rPr lang="en-US" sz="800" dirty="0" smtClean="0">
                <a:latin typeface="Times New Roman" pitchFamily="18" charset="0"/>
                <a:cs typeface="Times New Roman" pitchFamily="18" charset="0"/>
              </a:rPr>
              <a:t>Job, Grace, and George </a:t>
            </a:r>
            <a:r>
              <a:rPr lang="en-US" sz="800" dirty="0" smtClean="0">
                <a:latin typeface="Times New Roman" pitchFamily="18" charset="0"/>
                <a:cs typeface="Times New Roman" pitchFamily="18" charset="0"/>
              </a:rPr>
              <a:t>every Monday and Friday for one hour, they do many things such as playing songs, doing activities,  about English language.</a:t>
            </a:r>
          </a:p>
          <a:p>
            <a:r>
              <a:rPr lang="en-US" sz="800" b="1" dirty="0" smtClean="0">
                <a:solidFill>
                  <a:srgbClr val="0050FF"/>
                </a:solidFill>
                <a:latin typeface="Times New Roman" pitchFamily="18" charset="0"/>
                <a:cs typeface="Times New Roman" pitchFamily="18" charset="0"/>
              </a:rPr>
              <a:t>2) Intervention procedures:</a:t>
            </a:r>
            <a:endParaRPr lang="en-US" sz="800" b="1" dirty="0" smtClean="0">
              <a:solidFill>
                <a:srgbClr val="0050FF"/>
              </a:solidFill>
              <a:latin typeface="Times New Roman" pitchFamily="18" charset="0"/>
              <a:cs typeface="Times New Roman" pitchFamily="18" charset="0"/>
            </a:endParaRPr>
          </a:p>
          <a:p>
            <a:r>
              <a:rPr lang="en-US" sz="800" dirty="0" smtClean="0">
                <a:latin typeface="Times New Roman" pitchFamily="18" charset="0"/>
                <a:cs typeface="Times New Roman" pitchFamily="18" charset="0"/>
              </a:rPr>
              <a:t>To improve </a:t>
            </a:r>
            <a:r>
              <a:rPr lang="en-US" sz="800" dirty="0" smtClean="0">
                <a:latin typeface="Times New Roman" pitchFamily="18" charset="0"/>
                <a:cs typeface="Times New Roman" pitchFamily="18" charset="0"/>
              </a:rPr>
              <a:t>Job, Grace, and </a:t>
            </a:r>
            <a:r>
              <a:rPr lang="en-US" sz="800" dirty="0" smtClean="0">
                <a:latin typeface="Times New Roman" pitchFamily="18" charset="0"/>
                <a:cs typeface="Times New Roman" pitchFamily="18" charset="0"/>
              </a:rPr>
              <a:t>George’s English learning, we focused on five </a:t>
            </a:r>
            <a:r>
              <a:rPr lang="en-US" sz="800" dirty="0" smtClean="0">
                <a:latin typeface="Times New Roman" pitchFamily="18" charset="0"/>
                <a:cs typeface="Times New Roman" pitchFamily="18" charset="0"/>
              </a:rPr>
              <a:t>motivational interventions </a:t>
            </a:r>
            <a:r>
              <a:rPr lang="en-US" sz="800" dirty="0" smtClean="0">
                <a:latin typeface="Times New Roman" pitchFamily="18" charset="0"/>
                <a:cs typeface="Times New Roman" pitchFamily="18" charset="0"/>
              </a:rPr>
              <a:t>strategies including; story-based </a:t>
            </a:r>
            <a:r>
              <a:rPr lang="en-US" sz="800" dirty="0" smtClean="0">
                <a:latin typeface="Times New Roman" pitchFamily="18" charset="0"/>
                <a:cs typeface="Times New Roman" pitchFamily="18" charset="0"/>
              </a:rPr>
              <a:t>instruction, positive teacher-student relationship, spending more hours learning, values-affirmation intervention , and redesigning mindset </a:t>
            </a:r>
            <a:r>
              <a:rPr lang="en-US" sz="800" dirty="0" smtClean="0">
                <a:latin typeface="Times New Roman" pitchFamily="18" charset="0"/>
                <a:cs typeface="Times New Roman" pitchFamily="18" charset="0"/>
              </a:rPr>
              <a:t>interventions. For the first activity, we used </a:t>
            </a:r>
            <a:r>
              <a:rPr lang="en-US" sz="800" dirty="0" smtClean="0">
                <a:latin typeface="Times New Roman" pitchFamily="18" charset="0"/>
                <a:cs typeface="Times New Roman" pitchFamily="18" charset="0"/>
              </a:rPr>
              <a:t>story-based </a:t>
            </a:r>
            <a:r>
              <a:rPr lang="en-US" sz="800" dirty="0" smtClean="0">
                <a:latin typeface="Times New Roman" pitchFamily="18" charset="0"/>
                <a:cs typeface="Times New Roman" pitchFamily="18" charset="0"/>
              </a:rPr>
              <a:t>instruction to help learners by motivating them. The second activity that w e have chosen is encouraging </a:t>
            </a:r>
            <a:r>
              <a:rPr lang="en-US" sz="800" dirty="0" smtClean="0">
                <a:latin typeface="Times New Roman" pitchFamily="18" charset="0"/>
                <a:cs typeface="Times New Roman" pitchFamily="18" charset="0"/>
              </a:rPr>
              <a:t>positive teacher-student </a:t>
            </a:r>
            <a:r>
              <a:rPr lang="en-US" sz="800" dirty="0" smtClean="0">
                <a:latin typeface="Times New Roman" pitchFamily="18" charset="0"/>
                <a:cs typeface="Times New Roman" pitchFamily="18" charset="0"/>
              </a:rPr>
              <a:t>relationship to drive the student learning. The third activity that we chose is </a:t>
            </a:r>
            <a:r>
              <a:rPr lang="en-US" sz="800" dirty="0" smtClean="0">
                <a:latin typeface="Times New Roman" pitchFamily="18" charset="0"/>
                <a:cs typeface="Times New Roman" pitchFamily="18" charset="0"/>
              </a:rPr>
              <a:t>spending more hours </a:t>
            </a:r>
            <a:r>
              <a:rPr lang="en-US" sz="800" dirty="0" smtClean="0">
                <a:latin typeface="Times New Roman" pitchFamily="18" charset="0"/>
                <a:cs typeface="Times New Roman" pitchFamily="18" charset="0"/>
              </a:rPr>
              <a:t>learning to help student improve their learning skills in the school environment. The fourth activity that we have chosen is </a:t>
            </a:r>
            <a:r>
              <a:rPr lang="en-US" sz="800" dirty="0" smtClean="0">
                <a:latin typeface="Times New Roman" pitchFamily="18" charset="0"/>
                <a:cs typeface="Times New Roman" pitchFamily="18" charset="0"/>
              </a:rPr>
              <a:t>values-affirmation intervention </a:t>
            </a:r>
            <a:r>
              <a:rPr lang="en-US" sz="800" dirty="0" smtClean="0">
                <a:latin typeface="Times New Roman" pitchFamily="18" charset="0"/>
                <a:cs typeface="Times New Roman" pitchFamily="18" charset="0"/>
              </a:rPr>
              <a:t> to help student believe in themselves that they are valuable. The final activity we used is </a:t>
            </a:r>
            <a:r>
              <a:rPr lang="en-US" sz="800" dirty="0" smtClean="0">
                <a:latin typeface="Times New Roman" pitchFamily="18" charset="0"/>
                <a:cs typeface="Times New Roman" pitchFamily="18" charset="0"/>
              </a:rPr>
              <a:t>redesigning mindset </a:t>
            </a:r>
            <a:r>
              <a:rPr lang="en-US" sz="800" dirty="0" smtClean="0">
                <a:latin typeface="Times New Roman" pitchFamily="18" charset="0"/>
                <a:cs typeface="Times New Roman" pitchFamily="18" charset="0"/>
              </a:rPr>
              <a:t>interventions. </a:t>
            </a:r>
          </a:p>
          <a:p>
            <a:r>
              <a:rPr lang="en-US" sz="800" b="1" dirty="0" smtClean="0">
                <a:solidFill>
                  <a:srgbClr val="0050FF"/>
                </a:solidFill>
                <a:latin typeface="Times New Roman" pitchFamily="18" charset="0"/>
                <a:cs typeface="Times New Roman" pitchFamily="18" charset="0"/>
              </a:rPr>
              <a:t>3</a:t>
            </a:r>
            <a:r>
              <a:rPr lang="en-US" sz="800" b="1" smtClean="0">
                <a:solidFill>
                  <a:srgbClr val="0050FF"/>
                </a:solidFill>
                <a:latin typeface="Times New Roman" pitchFamily="18" charset="0"/>
                <a:cs typeface="Times New Roman" pitchFamily="18" charset="0"/>
              </a:rPr>
              <a:t>) Data collection techniques and instrument used for pre and post assessement:</a:t>
            </a:r>
          </a:p>
          <a:p>
            <a:r>
              <a:rPr lang="en-US" sz="800" b="1" smtClean="0">
                <a:solidFill>
                  <a:srgbClr val="0050FF"/>
                </a:solidFill>
                <a:latin typeface="Times New Roman" pitchFamily="18" charset="0"/>
                <a:cs typeface="Times New Roman" pitchFamily="18" charset="0"/>
              </a:rPr>
              <a:t>Pre assessement:</a:t>
            </a:r>
          </a:p>
          <a:p>
            <a:r>
              <a:rPr lang="en-US" sz="800" smtClean="0">
                <a:latin typeface="Times New Roman" pitchFamily="18" charset="0"/>
                <a:cs typeface="Times New Roman" pitchFamily="18" charset="0"/>
              </a:rPr>
              <a:t>The case objective is to measure the children’s English learning in theschool environment. Therefore, we used an assessement sheet from (</a:t>
            </a:r>
            <a:r>
              <a:rPr lang="en-US" sz="800" smtClean="0">
                <a:latin typeface="Times New Roman" pitchFamily="18" charset="0"/>
                <a:cs typeface="Times New Roman" pitchFamily="18" charset="0"/>
                <a:hlinkClick r:id="rId3"/>
              </a:rPr>
              <a:t>http://dibels.uoregon.edu/</a:t>
            </a:r>
            <a:r>
              <a:rPr lang="en-US" sz="800" smtClean="0">
                <a:latin typeface="Times New Roman" pitchFamily="18" charset="0"/>
                <a:cs typeface="Times New Roman" pitchFamily="18" charset="0"/>
              </a:rPr>
              <a:t>) and asked the three children to name the best motivational intervention while we go through the intervention. Based on the assessement result, the children could not recorgnoze </a:t>
            </a:r>
            <a:r>
              <a:rPr lang="en-US" sz="800" smtClean="0">
                <a:latin typeface="Times New Roman" pitchFamily="18" charset="0"/>
                <a:cs typeface="Times New Roman" pitchFamily="18" charset="0"/>
              </a:rPr>
              <a:t>values-affirmation </a:t>
            </a:r>
            <a:r>
              <a:rPr lang="en-US" sz="800" smtClean="0">
                <a:latin typeface="Times New Roman" pitchFamily="18" charset="0"/>
                <a:cs typeface="Times New Roman" pitchFamily="18" charset="0"/>
              </a:rPr>
              <a:t>intervention </a:t>
            </a:r>
            <a:r>
              <a:rPr lang="en-US" sz="800" smtClean="0">
                <a:latin typeface="Times New Roman" pitchFamily="18" charset="0"/>
                <a:cs typeface="Times New Roman" pitchFamily="18" charset="0"/>
              </a:rPr>
              <a:t> </a:t>
            </a:r>
            <a:r>
              <a:rPr lang="en-US" sz="800" smtClean="0">
                <a:latin typeface="Times New Roman" pitchFamily="18" charset="0"/>
                <a:cs typeface="Times New Roman" pitchFamily="18" charset="0"/>
              </a:rPr>
              <a:t>and </a:t>
            </a:r>
            <a:r>
              <a:rPr lang="en-US" sz="800" smtClean="0">
                <a:latin typeface="Times New Roman" pitchFamily="18" charset="0"/>
                <a:cs typeface="Times New Roman" pitchFamily="18" charset="0"/>
              </a:rPr>
              <a:t>redesigning </a:t>
            </a:r>
            <a:r>
              <a:rPr lang="en-US" sz="800" smtClean="0">
                <a:latin typeface="Times New Roman" pitchFamily="18" charset="0"/>
                <a:cs typeface="Times New Roman" pitchFamily="18" charset="0"/>
              </a:rPr>
              <a:t>mindset </a:t>
            </a:r>
            <a:r>
              <a:rPr lang="en-US" sz="800" smtClean="0">
                <a:latin typeface="Times New Roman" pitchFamily="18" charset="0"/>
                <a:cs typeface="Times New Roman" pitchFamily="18" charset="0"/>
              </a:rPr>
              <a:t>interventions. When assessing with motivational strategies such as </a:t>
            </a:r>
            <a:r>
              <a:rPr lang="en-US" sz="800" smtClean="0">
                <a:latin typeface="Times New Roman" pitchFamily="18" charset="0"/>
                <a:cs typeface="Times New Roman" pitchFamily="18" charset="0"/>
              </a:rPr>
              <a:t>story-based instruction, positive </a:t>
            </a:r>
            <a:r>
              <a:rPr lang="en-US" sz="800" smtClean="0">
                <a:latin typeface="Times New Roman" pitchFamily="18" charset="0"/>
                <a:cs typeface="Times New Roman" pitchFamily="18" charset="0"/>
              </a:rPr>
              <a:t>teacher-student </a:t>
            </a:r>
            <a:r>
              <a:rPr lang="en-US" sz="800" smtClean="0">
                <a:latin typeface="Times New Roman" pitchFamily="18" charset="0"/>
                <a:cs typeface="Times New Roman" pitchFamily="18" charset="0"/>
              </a:rPr>
              <a:t>relationship and spending </a:t>
            </a:r>
            <a:r>
              <a:rPr lang="en-US" sz="800" smtClean="0">
                <a:latin typeface="Times New Roman" pitchFamily="18" charset="0"/>
                <a:cs typeface="Times New Roman" pitchFamily="18" charset="0"/>
              </a:rPr>
              <a:t>more hours </a:t>
            </a:r>
            <a:r>
              <a:rPr lang="en-US" sz="800" smtClean="0">
                <a:latin typeface="Times New Roman" pitchFamily="18" charset="0"/>
                <a:cs typeface="Times New Roman" pitchFamily="18" charset="0"/>
              </a:rPr>
              <a:t>learning</a:t>
            </a:r>
            <a:r>
              <a:rPr lang="en-US" sz="800" smtClean="0">
                <a:latin typeface="Times New Roman" pitchFamily="18" charset="0"/>
                <a:cs typeface="Times New Roman" pitchFamily="18" charset="0"/>
              </a:rPr>
              <a:t>, they were highly motivated, while when it comes to </a:t>
            </a:r>
            <a:r>
              <a:rPr lang="en-US" sz="800" smtClean="0">
                <a:latin typeface="Times New Roman" pitchFamily="18" charset="0"/>
                <a:cs typeface="Times New Roman" pitchFamily="18" charset="0"/>
              </a:rPr>
              <a:t>values-affirmation intervention , and redesigning </a:t>
            </a:r>
            <a:r>
              <a:rPr lang="en-US" sz="800" smtClean="0">
                <a:latin typeface="Times New Roman" pitchFamily="18" charset="0"/>
                <a:cs typeface="Times New Roman" pitchFamily="18" charset="0"/>
              </a:rPr>
              <a:t>mindset </a:t>
            </a:r>
            <a:r>
              <a:rPr lang="en-US" sz="800" smtClean="0">
                <a:latin typeface="Times New Roman" pitchFamily="18" charset="0"/>
                <a:cs typeface="Times New Roman" pitchFamily="18" charset="0"/>
              </a:rPr>
              <a:t>interventions, they were not highly motivated. </a:t>
            </a:r>
          </a:p>
          <a:p>
            <a:r>
              <a:rPr lang="en-US" sz="800" b="1" smtClean="0">
                <a:solidFill>
                  <a:srgbClr val="0050FF"/>
                </a:solidFill>
                <a:latin typeface="Times New Roman" pitchFamily="18" charset="0"/>
                <a:cs typeface="Times New Roman" pitchFamily="18" charset="0"/>
              </a:rPr>
              <a:t>Post assessement:</a:t>
            </a:r>
            <a:endParaRPr lang="en-US" sz="800" smtClean="0">
              <a:latin typeface="Times New Roman" pitchFamily="18" charset="0"/>
              <a:cs typeface="Times New Roman" pitchFamily="18" charset="0"/>
            </a:endParaRPr>
          </a:p>
          <a:p>
            <a:r>
              <a:rPr lang="en-US" sz="800" smtClean="0">
                <a:latin typeface="Times New Roman" pitchFamily="18" charset="0"/>
                <a:cs typeface="Times New Roman" pitchFamily="18" charset="0"/>
              </a:rPr>
              <a:t>The student post assessement showed that they were motivated to learn English in the school environment through </a:t>
            </a:r>
            <a:r>
              <a:rPr lang="en-US" sz="800" smtClean="0">
                <a:latin typeface="Times New Roman" pitchFamily="18" charset="0"/>
                <a:cs typeface="Times New Roman" pitchFamily="18" charset="0"/>
              </a:rPr>
              <a:t>; story-based instruction, positive teacher-student relationship</a:t>
            </a:r>
            <a:r>
              <a:rPr lang="en-US" sz="800" smtClean="0">
                <a:latin typeface="Times New Roman" pitchFamily="18" charset="0"/>
                <a:cs typeface="Times New Roman" pitchFamily="18" charset="0"/>
              </a:rPr>
              <a:t>, </a:t>
            </a:r>
            <a:r>
              <a:rPr lang="en-US" sz="800" smtClean="0">
                <a:latin typeface="Times New Roman" pitchFamily="18" charset="0"/>
                <a:cs typeface="Times New Roman" pitchFamily="18" charset="0"/>
              </a:rPr>
              <a:t>and spending </a:t>
            </a:r>
            <a:r>
              <a:rPr lang="en-US" sz="800" smtClean="0">
                <a:latin typeface="Times New Roman" pitchFamily="18" charset="0"/>
                <a:cs typeface="Times New Roman" pitchFamily="18" charset="0"/>
              </a:rPr>
              <a:t>more </a:t>
            </a:r>
            <a:r>
              <a:rPr lang="en-US" sz="800" smtClean="0">
                <a:latin typeface="Times New Roman" pitchFamily="18" charset="0"/>
                <a:cs typeface="Times New Roman" pitchFamily="18" charset="0"/>
              </a:rPr>
              <a:t>hours </a:t>
            </a:r>
            <a:r>
              <a:rPr lang="en-US" sz="800" smtClean="0">
                <a:latin typeface="Times New Roman" pitchFamily="18" charset="0"/>
                <a:cs typeface="Times New Roman" pitchFamily="18" charset="0"/>
              </a:rPr>
              <a:t>learning and they were doing the assessement confidently.  </a:t>
            </a:r>
          </a:p>
          <a:p>
            <a:r>
              <a:rPr lang="en-US" sz="800" b="1" smtClean="0">
                <a:solidFill>
                  <a:srgbClr val="0050FF"/>
                </a:solidFill>
                <a:latin typeface="Times New Roman" pitchFamily="18" charset="0"/>
                <a:cs typeface="Times New Roman" pitchFamily="18" charset="0"/>
              </a:rPr>
              <a:t>4) Data recording and organization methods:</a:t>
            </a:r>
          </a:p>
          <a:p>
            <a:r>
              <a:rPr lang="en-US" sz="800" smtClean="0">
                <a:latin typeface="Times New Roman" pitchFamily="18" charset="0"/>
                <a:cs typeface="Times New Roman" pitchFamily="18" charset="0"/>
              </a:rPr>
              <a:t> </a:t>
            </a:r>
            <a:r>
              <a:rPr lang="en-US" sz="800" dirty="0" smtClean="0">
                <a:latin typeface="Times New Roman" pitchFamily="18" charset="0"/>
                <a:cs typeface="Times New Roman" pitchFamily="18" charset="0"/>
              </a:rPr>
              <a:t>The </a:t>
            </a:r>
            <a:r>
              <a:rPr lang="en-US" sz="800" dirty="0" smtClean="0">
                <a:latin typeface="Times New Roman" pitchFamily="18" charset="0"/>
                <a:cs typeface="Times New Roman" pitchFamily="18" charset="0"/>
              </a:rPr>
              <a:t>study used a survey research design to  investigate  the instructional/management interventions to improve student learning</a:t>
            </a:r>
            <a:r>
              <a:rPr lang="en-US" sz="800" smtClean="0">
                <a:latin typeface="Times New Roman" pitchFamily="18" charset="0"/>
                <a:cs typeface="Times New Roman" pitchFamily="18" charset="0"/>
              </a:rPr>
              <a:t>. </a:t>
            </a:r>
            <a:r>
              <a:rPr lang="en-US" sz="800" smtClean="0">
                <a:latin typeface="Times New Roman" pitchFamily="18" charset="0"/>
                <a:cs typeface="Times New Roman" pitchFamily="18" charset="0"/>
              </a:rPr>
              <a:t>The children were trying to identify and tell their motivational strategies in improving English learning, we were taking notes on the motivational strategies that the three children could easily recorgnize. Also, asking questions assisted us in to know the interventions that the children </a:t>
            </a:r>
            <a:r>
              <a:rPr lang="en-US" sz="800" smtClean="0">
                <a:latin typeface="Times New Roman" pitchFamily="18" charset="0"/>
                <a:cs typeface="Times New Roman" pitchFamily="18" charset="0"/>
              </a:rPr>
              <a:t>are </a:t>
            </a:r>
            <a:r>
              <a:rPr lang="en-US" sz="800" smtClean="0">
                <a:latin typeface="Times New Roman" pitchFamily="18" charset="0"/>
                <a:cs typeface="Times New Roman" pitchFamily="18" charset="0"/>
              </a:rPr>
              <a:t>familiar </a:t>
            </a:r>
            <a:r>
              <a:rPr lang="en-US" sz="800" smtClean="0">
                <a:latin typeface="Times New Roman" pitchFamily="18" charset="0"/>
                <a:cs typeface="Times New Roman" pitchFamily="18" charset="0"/>
              </a:rPr>
              <a:t>with</a:t>
            </a:r>
            <a:r>
              <a:rPr lang="en-US" sz="800" smtClean="0">
                <a:latin typeface="Times New Roman" pitchFamily="18" charset="0"/>
                <a:cs typeface="Times New Roman" pitchFamily="18" charset="0"/>
              </a:rPr>
              <a:t>. </a:t>
            </a:r>
            <a:endParaRPr lang="en-US" sz="800" smtClean="0">
              <a:latin typeface="Times New Roman" pitchFamily="18" charset="0"/>
              <a:cs typeface="Times New Roman" pitchFamily="18" charset="0"/>
            </a:endParaRPr>
          </a:p>
          <a:p>
            <a:endParaRPr lang="en-US" sz="800" smtClean="0">
              <a:latin typeface="Times New Roman" pitchFamily="18" charset="0"/>
              <a:cs typeface="Times New Roman" pitchFamily="18" charset="0"/>
            </a:endParaRPr>
          </a:p>
          <a:p>
            <a:pPr algn="just"/>
            <a:endParaRPr lang="en-US" sz="800" b="1" dirty="0" smtClean="0">
              <a:solidFill>
                <a:srgbClr val="0050FF"/>
              </a:solidFill>
              <a:latin typeface="Times New Roman" pitchFamily="18" charset="0"/>
              <a:cs typeface="Times New Roman" pitchFamily="18" charset="0"/>
            </a:endParaRPr>
          </a:p>
          <a:p>
            <a:pPr algn="just"/>
            <a:endParaRPr lang="en-US" sz="800" dirty="0">
              <a:solidFill>
                <a:srgbClr val="0050FF"/>
              </a:solidFill>
              <a:latin typeface="Times New Roman" pitchFamily="18" charset="0"/>
              <a:cs typeface="Times New Roman" pitchFamily="18" charset="0"/>
            </a:endParaRPr>
          </a:p>
          <a:p>
            <a:pPr algn="just"/>
            <a:endParaRPr lang="en-US" sz="800" b="1" dirty="0">
              <a:solidFill>
                <a:srgbClr val="0050FF"/>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1400" b="1" dirty="0">
              <a:solidFill>
                <a:srgbClr val="C00000"/>
              </a:solidFill>
              <a:latin typeface="Times New Roman" pitchFamily="18" charset="0"/>
              <a:cs typeface="Times New Roman" pitchFamily="18" charset="0"/>
            </a:endParaRPr>
          </a:p>
        </p:txBody>
      </p:sp>
      <p:sp>
        <p:nvSpPr>
          <p:cNvPr id="10" name="TextBox 9">
            <a:extLst>
              <a:ext uri="{FF2B5EF4-FFF2-40B4-BE49-F238E27FC236}">
                <a16:creationId xmlns="" xmlns:a16="http://schemas.microsoft.com/office/drawing/2014/main" id="{859CF130-EF74-4F44-A455-858449184054}"/>
              </a:ext>
            </a:extLst>
          </p:cNvPr>
          <p:cNvSpPr txBox="1"/>
          <p:nvPr/>
        </p:nvSpPr>
        <p:spPr>
          <a:xfrm>
            <a:off x="7104743" y="812234"/>
            <a:ext cx="2895600" cy="5262979"/>
          </a:xfrm>
          <a:prstGeom prst="rect">
            <a:avLst/>
          </a:prstGeom>
          <a:solidFill>
            <a:srgbClr val="DCF9EF"/>
          </a:solidFill>
        </p:spPr>
        <p:txBody>
          <a:bodyPr wrap="square" rtlCol="0">
            <a:spAutoFit/>
          </a:bodyPr>
          <a:lstStyle/>
          <a:p>
            <a:pPr algn="just"/>
            <a:r>
              <a:rPr lang="en-US" sz="800" dirty="0" smtClean="0">
                <a:latin typeface="Times New Roman" pitchFamily="18" charset="0"/>
                <a:cs typeface="Times New Roman" pitchFamily="18" charset="0"/>
              </a:rPr>
              <a:t>When </a:t>
            </a:r>
            <a:r>
              <a:rPr lang="en-US" sz="800" dirty="0" smtClean="0">
                <a:latin typeface="Times New Roman" pitchFamily="18" charset="0"/>
                <a:cs typeface="Times New Roman" pitchFamily="18" charset="0"/>
              </a:rPr>
              <a:t>observing the child learning when while using story-based instruction, positive teacher-student relationship, and spending more hours learning, we could see an improvement in their learning. Seeing how the children reacted to each motivational activity we could see the children reacting to each activity making us to see the most effective activities or strategies and the ones which are not effective. </a:t>
            </a:r>
          </a:p>
          <a:p>
            <a:pPr algn="just"/>
            <a:r>
              <a:rPr lang="en-US" sz="800" b="1" dirty="0" smtClean="0">
                <a:solidFill>
                  <a:srgbClr val="0050FF"/>
                </a:solidFill>
                <a:latin typeface="Times New Roman" pitchFamily="18" charset="0"/>
                <a:cs typeface="Times New Roman" pitchFamily="18" charset="0"/>
              </a:rPr>
              <a:t>Findings</a:t>
            </a:r>
            <a:endParaRPr lang="en-US" sz="800" b="1" dirty="0" smtClean="0">
              <a:solidFill>
                <a:srgbClr val="0050FF"/>
              </a:solidFill>
              <a:latin typeface="Times New Roman" pitchFamily="18" charset="0"/>
              <a:cs typeface="Times New Roman" pitchFamily="18" charset="0"/>
            </a:endParaRPr>
          </a:p>
          <a:p>
            <a:r>
              <a:rPr lang="en-US" sz="800" dirty="0" smtClean="0">
                <a:latin typeface="Times New Roman" pitchFamily="18" charset="0"/>
                <a:cs typeface="Times New Roman" pitchFamily="18" charset="0"/>
              </a:rPr>
              <a:t>We worked for 2 weeks with the three children while applying the interventions.  In each day, we worked with the children  on each intervention  to help overcome the problem of learning English in the school environment. Based on the post assessment,  we can see an improvement on  student’s learning  when </a:t>
            </a:r>
            <a:r>
              <a:rPr lang="en-US" sz="800" dirty="0" smtClean="0">
                <a:latin typeface="Times New Roman" pitchFamily="18" charset="0"/>
                <a:cs typeface="Times New Roman" pitchFamily="18" charset="0"/>
              </a:rPr>
              <a:t>applying learning, </a:t>
            </a:r>
            <a:r>
              <a:rPr lang="en-US" sz="800" dirty="0" smtClean="0">
                <a:latin typeface="Times New Roman" pitchFamily="18" charset="0"/>
                <a:cs typeface="Times New Roman" pitchFamily="18" charset="0"/>
              </a:rPr>
              <a:t>story-based </a:t>
            </a:r>
            <a:r>
              <a:rPr lang="en-US" sz="800" dirty="0" smtClean="0">
                <a:latin typeface="Times New Roman" pitchFamily="18" charset="0"/>
                <a:cs typeface="Times New Roman" pitchFamily="18" charset="0"/>
              </a:rPr>
              <a:t>instruction, positive teacher-student relationship, </a:t>
            </a:r>
            <a:r>
              <a:rPr lang="en-US" sz="800" dirty="0" smtClean="0">
                <a:latin typeface="Times New Roman" pitchFamily="18" charset="0"/>
                <a:cs typeface="Times New Roman" pitchFamily="18" charset="0"/>
              </a:rPr>
              <a:t>and spending </a:t>
            </a:r>
            <a:r>
              <a:rPr lang="en-US" sz="800" dirty="0" smtClean="0">
                <a:latin typeface="Times New Roman" pitchFamily="18" charset="0"/>
                <a:cs typeface="Times New Roman" pitchFamily="18" charset="0"/>
              </a:rPr>
              <a:t>more hours </a:t>
            </a:r>
            <a:r>
              <a:rPr lang="en-US" sz="800" dirty="0" smtClean="0">
                <a:latin typeface="Times New Roman" pitchFamily="18" charset="0"/>
                <a:cs typeface="Times New Roman" pitchFamily="18" charset="0"/>
              </a:rPr>
              <a:t>learning strategies. </a:t>
            </a:r>
            <a:endParaRPr lang="en-US" sz="800" dirty="0" smtClean="0">
              <a:latin typeface="Times New Roman" pitchFamily="18" charset="0"/>
              <a:cs typeface="Times New Roman" pitchFamily="18" charset="0"/>
            </a:endParaRPr>
          </a:p>
          <a:p>
            <a:endParaRPr lang="en-US" sz="800" dirty="0" smtClean="0">
              <a:latin typeface="Times New Roman" pitchFamily="18" charset="0"/>
              <a:cs typeface="Times New Roman" pitchFamily="18" charset="0"/>
            </a:endParaRPr>
          </a:p>
          <a:p>
            <a:r>
              <a:rPr lang="en-US" sz="800" dirty="0" smtClean="0">
                <a:latin typeface="Times New Roman" pitchFamily="18" charset="0"/>
                <a:cs typeface="Times New Roman" pitchFamily="18" charset="0"/>
              </a:rPr>
              <a:t>The </a:t>
            </a:r>
            <a:r>
              <a:rPr lang="en-US" sz="800" dirty="0" smtClean="0">
                <a:latin typeface="Times New Roman" pitchFamily="18" charset="0"/>
                <a:cs typeface="Times New Roman" pitchFamily="18" charset="0"/>
              </a:rPr>
              <a:t>study findings indicated that motivational interventions such as story-based instruction, positive teacher-student relationship, spending more hours learning, values-affirmation intervention , and redesigning mindset interventions helped in improving student learning. </a:t>
            </a:r>
          </a:p>
          <a:p>
            <a:pPr algn="just"/>
            <a:endParaRPr lang="en-US" sz="800" dirty="0" smtClean="0">
              <a:latin typeface="Times New Roman" pitchFamily="18" charset="0"/>
              <a:cs typeface="Times New Roman" pitchFamily="18" charset="0"/>
            </a:endParaRPr>
          </a:p>
          <a:p>
            <a:pPr algn="just"/>
            <a:endParaRPr lang="en-US" sz="800" b="1" dirty="0">
              <a:solidFill>
                <a:srgbClr val="0050FF"/>
              </a:solidFill>
              <a:latin typeface="Times New Roman" pitchFamily="18" charset="0"/>
              <a:cs typeface="Times New Roman" pitchFamily="18" charset="0"/>
            </a:endParaRPr>
          </a:p>
          <a:p>
            <a:pPr algn="just"/>
            <a:endParaRPr lang="en-US" sz="800" b="1" dirty="0">
              <a:solidFill>
                <a:srgbClr val="0050FF"/>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p:txBody>
      </p:sp>
      <p:sp>
        <p:nvSpPr>
          <p:cNvPr id="11" name="TextBox 10">
            <a:extLst>
              <a:ext uri="{FF2B5EF4-FFF2-40B4-BE49-F238E27FC236}">
                <a16:creationId xmlns="" xmlns:a16="http://schemas.microsoft.com/office/drawing/2014/main" id="{859CF130-EF74-4F44-A455-858449184054}"/>
              </a:ext>
            </a:extLst>
          </p:cNvPr>
          <p:cNvSpPr txBox="1"/>
          <p:nvPr/>
        </p:nvSpPr>
        <p:spPr>
          <a:xfrm>
            <a:off x="10000343" y="650309"/>
            <a:ext cx="1669143" cy="2677656"/>
          </a:xfrm>
          <a:prstGeom prst="rect">
            <a:avLst/>
          </a:prstGeom>
          <a:solidFill>
            <a:srgbClr val="DCF9EF"/>
          </a:solidFill>
        </p:spPr>
        <p:txBody>
          <a:bodyPr wrap="square" rtlCol="0">
            <a:spAutoFit/>
          </a:bodyPr>
          <a:lstStyle/>
          <a:p>
            <a:pPr algn="just"/>
            <a:endParaRPr lang="en-US" sz="800" dirty="0" smtClean="0">
              <a:latin typeface="Times New Roman" pitchFamily="18" charset="0"/>
              <a:cs typeface="Times New Roman" pitchFamily="18" charset="0"/>
            </a:endParaRPr>
          </a:p>
          <a:p>
            <a:pPr algn="just"/>
            <a:endParaRPr lang="en-US" sz="800" b="1" dirty="0">
              <a:solidFill>
                <a:srgbClr val="0050FF"/>
              </a:solidFill>
              <a:latin typeface="Times New Roman" pitchFamily="18" charset="0"/>
              <a:cs typeface="Times New Roman" pitchFamily="18" charset="0"/>
            </a:endParaRPr>
          </a:p>
          <a:p>
            <a:pPr algn="just"/>
            <a:endParaRPr lang="en-US" sz="800" b="1" dirty="0">
              <a:solidFill>
                <a:srgbClr val="0050FF"/>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p:txBody>
      </p:sp>
      <p:sp>
        <p:nvSpPr>
          <p:cNvPr id="12" name="TextBox 11">
            <a:extLst>
              <a:ext uri="{FF2B5EF4-FFF2-40B4-BE49-F238E27FC236}">
                <a16:creationId xmlns="" xmlns:a16="http://schemas.microsoft.com/office/drawing/2014/main" id="{E40E2EE6-65C0-DE45-BB34-D3E9574284EB}"/>
              </a:ext>
            </a:extLst>
          </p:cNvPr>
          <p:cNvSpPr txBox="1"/>
          <p:nvPr/>
        </p:nvSpPr>
        <p:spPr>
          <a:xfrm>
            <a:off x="7104743" y="2705101"/>
            <a:ext cx="4884057" cy="6494085"/>
          </a:xfrm>
          <a:prstGeom prst="rect">
            <a:avLst/>
          </a:prstGeom>
          <a:solidFill>
            <a:srgbClr val="ADF0F2"/>
          </a:solidFill>
        </p:spPr>
        <p:txBody>
          <a:bodyPr wrap="square" rtlCol="0">
            <a:spAutoFit/>
          </a:bodyPr>
          <a:lstStyle/>
          <a:p>
            <a:pPr algn="just"/>
            <a:r>
              <a:rPr lang="en-US" sz="800" b="1" dirty="0">
                <a:solidFill>
                  <a:srgbClr val="0050FF"/>
                </a:solidFill>
                <a:latin typeface="Times New Roman" pitchFamily="18" charset="0"/>
                <a:cs typeface="Times New Roman" pitchFamily="18" charset="0"/>
              </a:rPr>
              <a:t>Discussion &amp; </a:t>
            </a:r>
            <a:r>
              <a:rPr lang="en-US" sz="800" b="1" dirty="0" smtClean="0">
                <a:solidFill>
                  <a:srgbClr val="0050FF"/>
                </a:solidFill>
                <a:latin typeface="Times New Roman" pitchFamily="18" charset="0"/>
                <a:cs typeface="Times New Roman" pitchFamily="18" charset="0"/>
              </a:rPr>
              <a:t>Recommendations</a:t>
            </a:r>
          </a:p>
          <a:p>
            <a:r>
              <a:rPr lang="en-US" sz="800" dirty="0" smtClean="0">
                <a:latin typeface="Times New Roman" pitchFamily="18" charset="0"/>
                <a:cs typeface="Times New Roman" pitchFamily="18" charset="0"/>
              </a:rPr>
              <a:t>The five studies provided important information on how motivational information works and provided relevant basis for improving student learning. Additionally, all the scholars addressed the kinds motivational interventions such as story-based instruction, positive teacher-student relationship, spending more hours learning, values-affirmation intervention , and redesigning mindset which can helped in improving student learning. These interventions are essential for improving student learning for long-term success, especially across difficult schools where many learners get derailed. Thus, it is essential to incorporate story-based instruction, positive teacher-student relationship</a:t>
            </a:r>
            <a:r>
              <a:rPr lang="en-US" sz="800" dirty="0" smtClean="0">
                <a:latin typeface="Times New Roman" pitchFamily="18" charset="0"/>
                <a:cs typeface="Times New Roman" pitchFamily="18" charset="0"/>
              </a:rPr>
              <a:t>, and  </a:t>
            </a:r>
            <a:r>
              <a:rPr lang="en-US" sz="800" dirty="0" smtClean="0">
                <a:latin typeface="Times New Roman" pitchFamily="18" charset="0"/>
                <a:cs typeface="Times New Roman" pitchFamily="18" charset="0"/>
              </a:rPr>
              <a:t>spending more hours </a:t>
            </a:r>
            <a:r>
              <a:rPr lang="en-US" sz="800" dirty="0" smtClean="0">
                <a:latin typeface="Times New Roman" pitchFamily="18" charset="0"/>
                <a:cs typeface="Times New Roman" pitchFamily="18" charset="0"/>
              </a:rPr>
              <a:t>learning to </a:t>
            </a:r>
            <a:r>
              <a:rPr lang="en-US" sz="800" dirty="0" smtClean="0">
                <a:latin typeface="Times New Roman" pitchFamily="18" charset="0"/>
                <a:cs typeface="Times New Roman" pitchFamily="18" charset="0"/>
              </a:rPr>
              <a:t>improve student learning. Additional future studies should also be conducted on story-based instruction, positive teacher-student relationship, spending more hours learning, values-affirmation intervention , and redesigning mindset  interventions to help in improving student learning. </a:t>
            </a:r>
          </a:p>
          <a:p>
            <a:endParaRPr lang="en-US" sz="800" dirty="0" smtClean="0">
              <a:latin typeface="Times New Roman" pitchFamily="18" charset="0"/>
              <a:cs typeface="Times New Roman" pitchFamily="18" charset="0"/>
            </a:endParaRPr>
          </a:p>
          <a:p>
            <a:r>
              <a:rPr lang="en-US" sz="800" dirty="0" smtClean="0">
                <a:latin typeface="Times New Roman" pitchFamily="18" charset="0"/>
                <a:cs typeface="Times New Roman" pitchFamily="18" charset="0"/>
              </a:rPr>
              <a:t>References </a:t>
            </a:r>
          </a:p>
          <a:p>
            <a:r>
              <a:rPr lang="en-US" sz="800" dirty="0" smtClean="0">
                <a:latin typeface="Times New Roman" pitchFamily="18" charset="0"/>
                <a:cs typeface="Times New Roman" pitchFamily="18" charset="0"/>
              </a:rPr>
              <a:t>Brady, S. T., Reeves, S. L., Garcia, J., </a:t>
            </a:r>
            <a:r>
              <a:rPr lang="en-US" sz="800" dirty="0" err="1" smtClean="0">
                <a:latin typeface="Times New Roman" pitchFamily="18" charset="0"/>
                <a:cs typeface="Times New Roman" pitchFamily="18" charset="0"/>
              </a:rPr>
              <a:t>Purdie-Vaughns</a:t>
            </a:r>
            <a:r>
              <a:rPr lang="en-US" sz="800" dirty="0" smtClean="0">
                <a:latin typeface="Times New Roman" pitchFamily="18" charset="0"/>
                <a:cs typeface="Times New Roman" pitchFamily="18" charset="0"/>
              </a:rPr>
              <a:t>, V., Cook, J. E., </a:t>
            </a:r>
            <a:r>
              <a:rPr lang="en-US" sz="800" dirty="0" err="1" smtClean="0">
                <a:latin typeface="Times New Roman" pitchFamily="18" charset="0"/>
                <a:cs typeface="Times New Roman" pitchFamily="18" charset="0"/>
              </a:rPr>
              <a:t>Taborsky-Barba</a:t>
            </a:r>
            <a:r>
              <a:rPr lang="en-US" sz="800" dirty="0" smtClean="0">
                <a:latin typeface="Times New Roman" pitchFamily="18" charset="0"/>
                <a:cs typeface="Times New Roman" pitchFamily="18" charset="0"/>
              </a:rPr>
              <a:t>, S., ... &amp; Cohen, G. L. (2016). The psychology of the affirmed learner: Spontaneous self-affirmation in the face of stress. </a:t>
            </a:r>
            <a:r>
              <a:rPr lang="en-US" sz="800" i="1" dirty="0" smtClean="0">
                <a:latin typeface="Times New Roman" pitchFamily="18" charset="0"/>
                <a:cs typeface="Times New Roman" pitchFamily="18" charset="0"/>
              </a:rPr>
              <a:t>Journal of Educational Psychology</a:t>
            </a:r>
            <a:r>
              <a:rPr lang="en-US" sz="800" dirty="0" smtClean="0">
                <a:latin typeface="Times New Roman" pitchFamily="18" charset="0"/>
                <a:cs typeface="Times New Roman" pitchFamily="18" charset="0"/>
              </a:rPr>
              <a:t>, </a:t>
            </a:r>
            <a:r>
              <a:rPr lang="en-US" sz="800" i="1" dirty="0" smtClean="0">
                <a:latin typeface="Times New Roman" pitchFamily="18" charset="0"/>
                <a:cs typeface="Times New Roman" pitchFamily="18" charset="0"/>
              </a:rPr>
              <a:t>108</a:t>
            </a:r>
            <a:r>
              <a:rPr lang="en-US" sz="800" dirty="0" smtClean="0">
                <a:latin typeface="Times New Roman" pitchFamily="18" charset="0"/>
                <a:cs typeface="Times New Roman" pitchFamily="18" charset="0"/>
              </a:rPr>
              <a:t>(3), 353.</a:t>
            </a:r>
          </a:p>
          <a:p>
            <a:r>
              <a:rPr lang="en-US" sz="800" dirty="0" smtClean="0">
                <a:latin typeface="Times New Roman" pitchFamily="18" charset="0"/>
                <a:cs typeface="Times New Roman" pitchFamily="18" charset="0"/>
              </a:rPr>
              <a:t>Duckworth, A. L., White, R. E., </a:t>
            </a:r>
            <a:r>
              <a:rPr lang="en-US" sz="800" dirty="0" err="1" smtClean="0">
                <a:latin typeface="Times New Roman" pitchFamily="18" charset="0"/>
                <a:cs typeface="Times New Roman" pitchFamily="18" charset="0"/>
              </a:rPr>
              <a:t>Matteucci</a:t>
            </a:r>
            <a:r>
              <a:rPr lang="en-US" sz="800" dirty="0" smtClean="0">
                <a:latin typeface="Times New Roman" pitchFamily="18" charset="0"/>
                <a:cs typeface="Times New Roman" pitchFamily="18" charset="0"/>
              </a:rPr>
              <a:t>, A. J., Shearer, A., &amp; Gross, J. J. (2016). A stitch in time: Strategic self-control in high school and college students. </a:t>
            </a:r>
            <a:r>
              <a:rPr lang="en-US" sz="800" i="1" dirty="0" smtClean="0">
                <a:latin typeface="Times New Roman" pitchFamily="18" charset="0"/>
                <a:cs typeface="Times New Roman" pitchFamily="18" charset="0"/>
              </a:rPr>
              <a:t>Journal of educational psychology</a:t>
            </a:r>
            <a:r>
              <a:rPr lang="en-US" sz="800" dirty="0" smtClean="0">
                <a:latin typeface="Times New Roman" pitchFamily="18" charset="0"/>
                <a:cs typeface="Times New Roman" pitchFamily="18" charset="0"/>
              </a:rPr>
              <a:t>, </a:t>
            </a:r>
            <a:r>
              <a:rPr lang="en-US" sz="800" i="1" dirty="0" smtClean="0">
                <a:latin typeface="Times New Roman" pitchFamily="18" charset="0"/>
                <a:cs typeface="Times New Roman" pitchFamily="18" charset="0"/>
              </a:rPr>
              <a:t>108</a:t>
            </a:r>
            <a:r>
              <a:rPr lang="en-US" sz="800" dirty="0" smtClean="0">
                <a:latin typeface="Times New Roman" pitchFamily="18" charset="0"/>
                <a:cs typeface="Times New Roman" pitchFamily="18" charset="0"/>
              </a:rPr>
              <a:t>(3), 329. </a:t>
            </a:r>
          </a:p>
          <a:p>
            <a:r>
              <a:rPr lang="en-US" sz="800" dirty="0" err="1" smtClean="0">
                <a:latin typeface="Times New Roman" pitchFamily="18" charset="0"/>
                <a:cs typeface="Times New Roman" pitchFamily="18" charset="0"/>
              </a:rPr>
              <a:t>Gehlbach</a:t>
            </a:r>
            <a:r>
              <a:rPr lang="en-US" sz="800" dirty="0" smtClean="0">
                <a:latin typeface="Times New Roman" pitchFamily="18" charset="0"/>
                <a:cs typeface="Times New Roman" pitchFamily="18" charset="0"/>
              </a:rPr>
              <a:t>, H., </a:t>
            </a:r>
            <a:r>
              <a:rPr lang="en-US" sz="800" dirty="0" err="1" smtClean="0">
                <a:latin typeface="Times New Roman" pitchFamily="18" charset="0"/>
                <a:cs typeface="Times New Roman" pitchFamily="18" charset="0"/>
              </a:rPr>
              <a:t>Brinkworth</a:t>
            </a:r>
            <a:r>
              <a:rPr lang="en-US" sz="800" dirty="0" smtClean="0">
                <a:latin typeface="Times New Roman" pitchFamily="18" charset="0"/>
                <a:cs typeface="Times New Roman" pitchFamily="18" charset="0"/>
              </a:rPr>
              <a:t>, M. E., King, A. M., Hsu, L. M., McIntyre, J., &amp; Rogers, T. (2016). Creating birds of similar feathers: Leveraging similarity to improve teacher–student relationships and academic achievement. </a:t>
            </a:r>
            <a:r>
              <a:rPr lang="en-US" sz="800" i="1" dirty="0" smtClean="0">
                <a:latin typeface="Times New Roman" pitchFamily="18" charset="0"/>
                <a:cs typeface="Times New Roman" pitchFamily="18" charset="0"/>
              </a:rPr>
              <a:t>Journal of Educational Psychology</a:t>
            </a:r>
            <a:r>
              <a:rPr lang="en-US" sz="800" dirty="0" smtClean="0">
                <a:latin typeface="Times New Roman" pitchFamily="18" charset="0"/>
                <a:cs typeface="Times New Roman" pitchFamily="18" charset="0"/>
              </a:rPr>
              <a:t>, </a:t>
            </a:r>
            <a:r>
              <a:rPr lang="en-US" sz="800" i="1" dirty="0" smtClean="0">
                <a:latin typeface="Times New Roman" pitchFamily="18" charset="0"/>
                <a:cs typeface="Times New Roman" pitchFamily="18" charset="0"/>
              </a:rPr>
              <a:t>108</a:t>
            </a:r>
            <a:r>
              <a:rPr lang="en-US" sz="800" dirty="0" smtClean="0">
                <a:latin typeface="Times New Roman" pitchFamily="18" charset="0"/>
                <a:cs typeface="Times New Roman" pitchFamily="18" charset="0"/>
              </a:rPr>
              <a:t>(3), 342.</a:t>
            </a:r>
          </a:p>
          <a:p>
            <a:r>
              <a:rPr lang="en-US" sz="800" dirty="0" smtClean="0">
                <a:latin typeface="Times New Roman" pitchFamily="18" charset="0"/>
                <a:cs typeface="Times New Roman" pitchFamily="18" charset="0"/>
              </a:rPr>
              <a:t>Lin-</a:t>
            </a:r>
            <a:r>
              <a:rPr lang="en-US" sz="800" dirty="0" err="1" smtClean="0">
                <a:latin typeface="Times New Roman" pitchFamily="18" charset="0"/>
                <a:cs typeface="Times New Roman" pitchFamily="18" charset="0"/>
              </a:rPr>
              <a:t>Siegler</a:t>
            </a:r>
            <a:r>
              <a:rPr lang="en-US" sz="800" dirty="0" smtClean="0">
                <a:latin typeface="Times New Roman" pitchFamily="18" charset="0"/>
                <a:cs typeface="Times New Roman" pitchFamily="18" charset="0"/>
              </a:rPr>
              <a:t>, X., </a:t>
            </a:r>
            <a:r>
              <a:rPr lang="en-US" sz="800" dirty="0" err="1" smtClean="0">
                <a:latin typeface="Times New Roman" pitchFamily="18" charset="0"/>
                <a:cs typeface="Times New Roman" pitchFamily="18" charset="0"/>
              </a:rPr>
              <a:t>Ahn</a:t>
            </a:r>
            <a:r>
              <a:rPr lang="en-US" sz="800" dirty="0" smtClean="0">
                <a:latin typeface="Times New Roman" pitchFamily="18" charset="0"/>
                <a:cs typeface="Times New Roman" pitchFamily="18" charset="0"/>
              </a:rPr>
              <a:t>, J. N., Chen, J., Fang, F. F. A., &amp; Luna-Lucero, M. (2016). Even Einstein struggled: Effects of learning about great scientists’ struggles on high school students’ motivation to learn science. </a:t>
            </a:r>
            <a:r>
              <a:rPr lang="en-US" sz="800" i="1" dirty="0" smtClean="0">
                <a:latin typeface="Times New Roman" pitchFamily="18" charset="0"/>
                <a:cs typeface="Times New Roman" pitchFamily="18" charset="0"/>
              </a:rPr>
              <a:t>Journal of Educational Psychology</a:t>
            </a:r>
            <a:r>
              <a:rPr lang="en-US" sz="800" dirty="0" smtClean="0">
                <a:latin typeface="Times New Roman" pitchFamily="18" charset="0"/>
                <a:cs typeface="Times New Roman" pitchFamily="18" charset="0"/>
              </a:rPr>
              <a:t>, </a:t>
            </a:r>
            <a:r>
              <a:rPr lang="en-US" sz="800" i="1" dirty="0" smtClean="0">
                <a:latin typeface="Times New Roman" pitchFamily="18" charset="0"/>
                <a:cs typeface="Times New Roman" pitchFamily="18" charset="0"/>
              </a:rPr>
              <a:t>108</a:t>
            </a:r>
            <a:r>
              <a:rPr lang="en-US" sz="800" dirty="0" smtClean="0">
                <a:latin typeface="Times New Roman" pitchFamily="18" charset="0"/>
                <a:cs typeface="Times New Roman" pitchFamily="18" charset="0"/>
              </a:rPr>
              <a:t>(3), 314.</a:t>
            </a:r>
          </a:p>
          <a:p>
            <a:r>
              <a:rPr lang="en-US" sz="800" dirty="0" smtClean="0">
                <a:latin typeface="Times New Roman" pitchFamily="18" charset="0"/>
                <a:cs typeface="Times New Roman" pitchFamily="18" charset="0"/>
              </a:rPr>
              <a:t>Yeager, D. S., Romero, C., </a:t>
            </a:r>
            <a:r>
              <a:rPr lang="en-US" sz="800" dirty="0" err="1" smtClean="0">
                <a:latin typeface="Times New Roman" pitchFamily="18" charset="0"/>
                <a:cs typeface="Times New Roman" pitchFamily="18" charset="0"/>
              </a:rPr>
              <a:t>Paunesku</a:t>
            </a:r>
            <a:r>
              <a:rPr lang="en-US" sz="800" dirty="0" smtClean="0">
                <a:latin typeface="Times New Roman" pitchFamily="18" charset="0"/>
                <a:cs typeface="Times New Roman" pitchFamily="18" charset="0"/>
              </a:rPr>
              <a:t>, D., </a:t>
            </a:r>
            <a:r>
              <a:rPr lang="en-US" sz="800" dirty="0" err="1" smtClean="0">
                <a:latin typeface="Times New Roman" pitchFamily="18" charset="0"/>
                <a:cs typeface="Times New Roman" pitchFamily="18" charset="0"/>
              </a:rPr>
              <a:t>Hulleman</a:t>
            </a:r>
            <a:r>
              <a:rPr lang="en-US" sz="800" dirty="0" smtClean="0">
                <a:latin typeface="Times New Roman" pitchFamily="18" charset="0"/>
                <a:cs typeface="Times New Roman" pitchFamily="18" charset="0"/>
              </a:rPr>
              <a:t>, C. S., Schneider, B., Hinojosa, C., ... &amp; </a:t>
            </a:r>
            <a:r>
              <a:rPr lang="en-US" sz="800" dirty="0" err="1" smtClean="0">
                <a:latin typeface="Times New Roman" pitchFamily="18" charset="0"/>
                <a:cs typeface="Times New Roman" pitchFamily="18" charset="0"/>
              </a:rPr>
              <a:t>Trott</a:t>
            </a:r>
            <a:r>
              <a:rPr lang="en-US" sz="800" dirty="0" smtClean="0">
                <a:latin typeface="Times New Roman" pitchFamily="18" charset="0"/>
                <a:cs typeface="Times New Roman" pitchFamily="18" charset="0"/>
              </a:rPr>
              <a:t>, J. (2016). Using design thinking to improve psychological interventions: The case of the growth mindset during the transition to high school. </a:t>
            </a:r>
            <a:r>
              <a:rPr lang="en-US" sz="800" i="1" dirty="0" smtClean="0">
                <a:latin typeface="Times New Roman" pitchFamily="18" charset="0"/>
                <a:cs typeface="Times New Roman" pitchFamily="18" charset="0"/>
              </a:rPr>
              <a:t>Journal of educational psychology</a:t>
            </a:r>
            <a:r>
              <a:rPr lang="en-US" sz="800" dirty="0" smtClean="0">
                <a:latin typeface="Times New Roman" pitchFamily="18" charset="0"/>
                <a:cs typeface="Times New Roman" pitchFamily="18" charset="0"/>
              </a:rPr>
              <a:t>, </a:t>
            </a:r>
            <a:r>
              <a:rPr lang="en-US" sz="800" i="1" dirty="0" smtClean="0">
                <a:latin typeface="Times New Roman" pitchFamily="18" charset="0"/>
                <a:cs typeface="Times New Roman" pitchFamily="18" charset="0"/>
              </a:rPr>
              <a:t>108</a:t>
            </a:r>
            <a:r>
              <a:rPr lang="en-US" sz="800" dirty="0" smtClean="0">
                <a:latin typeface="Times New Roman" pitchFamily="18" charset="0"/>
                <a:cs typeface="Times New Roman" pitchFamily="18" charset="0"/>
              </a:rPr>
              <a:t>(3), 374</a:t>
            </a:r>
            <a:r>
              <a:rPr lang="en-US" sz="800" dirty="0" smtClean="0"/>
              <a:t>.</a:t>
            </a:r>
            <a:endParaRPr lang="en-US" sz="800" dirty="0" smtClean="0">
              <a:latin typeface="Times New Roman" pitchFamily="18" charset="0"/>
              <a:cs typeface="Times New Roman" pitchFamily="18" charset="0"/>
            </a:endParaRPr>
          </a:p>
          <a:p>
            <a:pPr algn="just"/>
            <a:endParaRPr lang="en-US" sz="800" dirty="0" smtClean="0">
              <a:latin typeface="Times New Roman" pitchFamily="18" charset="0"/>
              <a:cs typeface="Times New Roman" pitchFamily="18" charset="0"/>
            </a:endParaRPr>
          </a:p>
          <a:p>
            <a:pPr algn="just"/>
            <a:endParaRPr lang="en-US" sz="800" b="1" dirty="0">
              <a:solidFill>
                <a:srgbClr val="0050FF"/>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4"/>
          <a:srcRect/>
          <a:stretch>
            <a:fillRect/>
          </a:stretch>
        </p:blipFill>
        <p:spPr bwMode="auto">
          <a:xfrm>
            <a:off x="10000343" y="812234"/>
            <a:ext cx="1988457" cy="1685925"/>
          </a:xfrm>
          <a:prstGeom prst="rect">
            <a:avLst/>
          </a:prstGeom>
          <a:noFill/>
          <a:ln w="9525">
            <a:noFill/>
            <a:miter lim="800000"/>
            <a:headEnd/>
            <a:tailEnd/>
          </a:ln>
          <a:effectLst/>
        </p:spPr>
      </p:pic>
    </p:spTree>
    <p:extLst>
      <p:ext uri="{BB962C8B-B14F-4D97-AF65-F5344CB8AC3E}">
        <p14:creationId xmlns="" xmlns:p14="http://schemas.microsoft.com/office/powerpoint/2010/main" val="30870000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TotalTime>
  <Words>1361</Words>
  <Application>Microsoft Macintosh PowerPoint</Application>
  <PresentationFormat>Custom</PresentationFormat>
  <Paragraphs>178</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USER</cp:lastModifiedBy>
  <cp:revision>200</cp:revision>
  <dcterms:created xsi:type="dcterms:W3CDTF">2019-11-10T05:50:39Z</dcterms:created>
  <dcterms:modified xsi:type="dcterms:W3CDTF">2020-05-04T10:28:15Z</dcterms:modified>
</cp:coreProperties>
</file>